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810" r:id="rId4"/>
    <p:sldId id="863" r:id="rId5"/>
    <p:sldId id="864" r:id="rId6"/>
    <p:sldId id="882" r:id="rId7"/>
    <p:sldId id="883" r:id="rId8"/>
  </p:sldIdLst>
  <p:sldSz cx="12195175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918" y="-114"/>
      </p:cViewPr>
      <p:guideLst>
        <p:guide orient="horz" pos="2206"/>
        <p:guide pos="38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4787414A-EA6B-4CA3-B352-5A43B84E96EC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3012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lvl="0" algn="r"/>
            <a:fld id="{9A0DB2DC-4C9A-4742-B13C-FB6460FD3503}" type="slidenum">
              <a:rPr lang="en-US" altLang="zh-CN" dirty="0"/>
            </a:fld>
            <a:endParaRPr lang="en-US" altLang="zh-CN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6375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7575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5975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5975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2375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80375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5975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5975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6375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6375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5975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1788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3788" y="1600200"/>
            <a:ext cx="541178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5975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79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79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4425" y="1535113"/>
            <a:ext cx="539115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4425" y="2174875"/>
            <a:ext cx="539115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5975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831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775" y="4800600"/>
            <a:ext cx="731678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775" y="612775"/>
            <a:ext cx="7316788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775" y="5367338"/>
            <a:ext cx="731678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矩形 4"/>
          <p:cNvSpPr>
            <a:spLocks noChangeArrowheads="1"/>
          </p:cNvSpPr>
          <p:nvPr/>
        </p:nvSpPr>
        <p:spPr bwMode="auto">
          <a:xfrm>
            <a:off x="1614488" y="0"/>
            <a:ext cx="107950" cy="1065213"/>
          </a:xfrm>
          <a:prstGeom prst="rect">
            <a:avLst/>
          </a:prstGeom>
          <a:solidFill>
            <a:srgbClr val="FFFFFF">
              <a:alpha val="17999"/>
            </a:srgbClr>
          </a:solidFill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  <a:sym typeface="宋体" panose="02010600030101010101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73175" y="436563"/>
            <a:ext cx="792163" cy="400050"/>
          </a:xfrm>
          <a:prstGeom prst="roundRect">
            <a:avLst>
              <a:gd name="adj" fmla="val 16667"/>
            </a:avLst>
          </a:prstGeom>
          <a:solidFill>
            <a:srgbClr val="94C949"/>
          </a:solidFill>
          <a:ln w="9525">
            <a:noFill/>
            <a:round/>
          </a:ln>
        </p:spPr>
        <p:txBody>
          <a:bodyPr lIns="76109" tIns="38049" rIns="38049" bIns="76109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5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宋体" panose="02010600030101010101" pitchFamily="2" charset="-122"/>
              <a:cs typeface="+mn-cs"/>
              <a:sym typeface="Segoe UI" panose="020B0502040204020203" pitchFamily="34" charset="0"/>
            </a:endParaRPr>
          </a:p>
        </p:txBody>
      </p:sp>
      <p:sp>
        <p:nvSpPr>
          <p:cNvPr id="1028" name="TextBox 15"/>
          <p:cNvSpPr>
            <a:spLocks noChangeArrowheads="1"/>
          </p:cNvSpPr>
          <p:nvPr/>
        </p:nvSpPr>
        <p:spPr bwMode="auto">
          <a:xfrm>
            <a:off x="1273175" y="452438"/>
            <a:ext cx="792163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 lvl="0" algn="ctr"/>
            <a:fld id="{9A0DB2DC-4C9A-4742-B13C-FB6460FD3503}" type="slidenum">
              <a:rPr lang="zh-CN" altLang="en-US" dirty="0">
                <a:solidFill>
                  <a:schemeClr val="bg1"/>
                </a:solidFill>
                <a:latin typeface="Impact" panose="020B0806030902050204" pitchFamily="34" charset="0"/>
                <a:sym typeface="Impact" panose="020B0806030902050204" pitchFamily="34" charset="0"/>
              </a:rPr>
            </a:fld>
            <a:r>
              <a:rPr lang="en-US" altLang="zh-CN" dirty="0">
                <a:solidFill>
                  <a:schemeClr val="bg1"/>
                </a:solidFill>
                <a:latin typeface="Impact" panose="020B0806030902050204" pitchFamily="34" charset="0"/>
                <a:sym typeface="Impact" panose="020B0806030902050204" pitchFamily="34" charset="0"/>
              </a:rPr>
              <a:t> </a:t>
            </a:r>
            <a:endParaRPr lang="en-US" altLang="zh-CN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sym typeface="Impact" panose="020B0806030902050204" pitchFamily="34" charset="0"/>
            </a:endParaRPr>
          </a:p>
        </p:txBody>
      </p:sp>
      <p:sp>
        <p:nvSpPr>
          <p:cNvPr id="1029" name="矩形 14"/>
          <p:cNvSpPr>
            <a:spLocks noChangeArrowheads="1"/>
          </p:cNvSpPr>
          <p:nvPr/>
        </p:nvSpPr>
        <p:spPr bwMode="auto">
          <a:xfrm>
            <a:off x="1614488" y="1065213"/>
            <a:ext cx="10580688" cy="107950"/>
          </a:xfrm>
          <a:prstGeom prst="rect">
            <a:avLst/>
          </a:prstGeom>
          <a:solidFill>
            <a:srgbClr val="FFFFFF">
              <a:alpha val="17999"/>
            </a:srgbClr>
          </a:solidFill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  <a:sym typeface="宋体" panose="02010600030101010101" pitchFamily="2" charset="-122"/>
            </a:endParaRPr>
          </a:p>
        </p:txBody>
      </p:sp>
      <p:sp>
        <p:nvSpPr>
          <p:cNvPr id="1030" name="TextBox 7"/>
          <p:cNvSpPr>
            <a:spLocks noChangeArrowheads="1"/>
          </p:cNvSpPr>
          <p:nvPr/>
        </p:nvSpPr>
        <p:spPr bwMode="auto">
          <a:xfrm>
            <a:off x="10661650" y="422275"/>
            <a:ext cx="1112838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Broadway" pitchFamily="82" charset="0"/>
                <a:ea typeface="楷体" panose="02010609060101010101" pitchFamily="49" charset="-122"/>
                <a:cs typeface="+mn-cs"/>
                <a:sym typeface="经典繁仿黑" pitchFamily="1" charset="-122"/>
              </a:rPr>
              <a:t>LOGO</a:t>
            </a:r>
            <a:endParaRPr kumimoji="0" lang="zh-CN" altLang="en-US" sz="2000" b="0" i="0" u="none" strike="noStrike" kern="1200" cap="none" spc="0" normalizeH="0" baseline="0" noProof="0" smtClean="0">
              <a:ln>
                <a:noFill/>
              </a:ln>
              <a:solidFill>
                <a:srgbClr val="99CC00"/>
              </a:solidFill>
              <a:effectLst/>
              <a:uLnTx/>
              <a:uFillTx/>
              <a:latin typeface="Broadway" pitchFamily="82" charset="0"/>
              <a:ea typeface="楷体" panose="02010609060101010101" pitchFamily="49" charset="-122"/>
              <a:cs typeface="+mn-cs"/>
              <a:sym typeface="经典繁仿黑" pitchFamily="1" charset="-122"/>
            </a:endParaRPr>
          </a:p>
        </p:txBody>
      </p:sp>
      <p:sp>
        <p:nvSpPr>
          <p:cNvPr id="1031" name="直接连接符 23"/>
          <p:cNvSpPr>
            <a:spLocks noChangeShapeType="1"/>
          </p:cNvSpPr>
          <p:nvPr/>
        </p:nvSpPr>
        <p:spPr bwMode="auto">
          <a:xfrm>
            <a:off x="2352675" y="822325"/>
            <a:ext cx="2881313" cy="0"/>
          </a:xfrm>
          <a:prstGeom prst="line">
            <a:avLst/>
          </a:prstGeom>
          <a:noFill/>
          <a:ln w="12700" cap="rnd" cmpd="sng">
            <a:solidFill>
              <a:srgbClr val="99CC00"/>
            </a:solidFill>
            <a:prstDash val="sysDash"/>
            <a:round/>
            <a:headEnd type="oval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2" name="直接连接符 24"/>
          <p:cNvSpPr>
            <a:spLocks noChangeShapeType="1"/>
          </p:cNvSpPr>
          <p:nvPr/>
        </p:nvSpPr>
        <p:spPr bwMode="auto">
          <a:xfrm flipV="1">
            <a:off x="5233988" y="452438"/>
            <a:ext cx="1588" cy="369888"/>
          </a:xfrm>
          <a:prstGeom prst="line">
            <a:avLst/>
          </a:prstGeom>
          <a:noFill/>
          <a:ln w="12700" cap="rnd" cmpd="sng">
            <a:solidFill>
              <a:srgbClr val="99CC00"/>
            </a:solidFill>
            <a:prstDash val="sysDash"/>
            <a:round/>
            <a:tailEnd type="oval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3" name="Picture 9" descr="备份备份图形6661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5175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050" name="矩形 14"/>
          <p:cNvSpPr/>
          <p:nvPr/>
        </p:nvSpPr>
        <p:spPr>
          <a:xfrm>
            <a:off x="1614488" y="1065213"/>
            <a:ext cx="10580687" cy="107950"/>
          </a:xfrm>
          <a:prstGeom prst="rect">
            <a:avLst/>
          </a:prstGeom>
          <a:solidFill>
            <a:srgbClr val="FFFFFF">
              <a:alpha val="18039"/>
            </a:srgbClr>
          </a:solidFill>
          <a:ln w="9525">
            <a:noFill/>
          </a:ln>
        </p:spPr>
        <p:txBody>
          <a:bodyPr anchor="ctr"/>
          <a:p>
            <a:endParaRPr lang="zh-CN" altLang="en-US" dirty="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5" name="TextBox 3"/>
          <p:cNvSpPr/>
          <p:nvPr/>
        </p:nvSpPr>
        <p:spPr>
          <a:xfrm>
            <a:off x="1382713" y="3714750"/>
            <a:ext cx="10072687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6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室内外效果图后期制作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76" name="TextBox 11"/>
          <p:cNvSpPr/>
          <p:nvPr/>
        </p:nvSpPr>
        <p:spPr>
          <a:xfrm>
            <a:off x="4883150" y="5072063"/>
            <a:ext cx="2574925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课程总体设计</a:t>
            </a:r>
            <a:endParaRPr lang="en-US" altLang="x-none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/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77" name="TextBox 7"/>
          <p:cNvSpPr/>
          <p:nvPr/>
        </p:nvSpPr>
        <p:spPr>
          <a:xfrm>
            <a:off x="5154613" y="5429250"/>
            <a:ext cx="2032000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课程教师：蔡珊珊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endParaRPr lang="zh-CN" altLang="en-US" dirty="0">
              <a:solidFill>
                <a:srgbClr val="000000"/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2054" name="矩形 1"/>
          <p:cNvSpPr/>
          <p:nvPr/>
        </p:nvSpPr>
        <p:spPr>
          <a:xfrm>
            <a:off x="506413" y="4224338"/>
            <a:ext cx="2671762" cy="830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课  程  整  体 设计</a:t>
            </a:r>
            <a:endParaRPr lang="en-US" altLang="x-none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课程教师：祁廷中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pic>
        <p:nvPicPr>
          <p:cNvPr id="2055" name="Picture 7" descr="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5175" cy="6816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3" dur="2000"/>
                                        <p:tgtEl>
                                          <p:spTgt spid="3076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6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Line 2"/>
          <p:cNvSpPr/>
          <p:nvPr/>
        </p:nvSpPr>
        <p:spPr>
          <a:xfrm>
            <a:off x="10391775" y="1574800"/>
            <a:ext cx="0" cy="1784350"/>
          </a:xfrm>
          <a:prstGeom prst="line">
            <a:avLst/>
          </a:prstGeom>
          <a:ln w="2857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5" name="Line 2"/>
          <p:cNvSpPr/>
          <p:nvPr/>
        </p:nvSpPr>
        <p:spPr>
          <a:xfrm>
            <a:off x="7856538" y="1168400"/>
            <a:ext cx="1587" cy="1784350"/>
          </a:xfrm>
          <a:prstGeom prst="line">
            <a:avLst/>
          </a:prstGeom>
          <a:ln w="2857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2" name="Group 4"/>
          <p:cNvGrpSpPr/>
          <p:nvPr/>
        </p:nvGrpSpPr>
        <p:grpSpPr>
          <a:xfrm>
            <a:off x="2065338" y="1414463"/>
            <a:ext cx="9864725" cy="5040312"/>
            <a:chOff x="0" y="0"/>
            <a:chExt cx="2676" cy="998"/>
          </a:xfrm>
        </p:grpSpPr>
        <p:sp>
          <p:nvSpPr>
            <p:cNvPr id="3079" name="AutoShape 106"/>
            <p:cNvSpPr/>
            <p:nvPr/>
          </p:nvSpPr>
          <p:spPr>
            <a:xfrm>
              <a:off x="0" y="45"/>
              <a:ext cx="2676" cy="953"/>
            </a:xfrm>
            <a:prstGeom prst="roundRect">
              <a:avLst>
                <a:gd name="adj" fmla="val 8713"/>
              </a:avLst>
            </a:prstGeom>
            <a:gradFill rotWithShape="1">
              <a:gsLst>
                <a:gs pos="0">
                  <a:srgbClr val="FF5050"/>
                </a:gs>
                <a:gs pos="100000">
                  <a:srgbClr val="FFFFFF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/>
            <a:p>
              <a:pPr eaLnBrk="1" hangingPunct="1"/>
              <a:endParaRPr lang="en-US" altLang="zh-CN" sz="2400" dirty="0">
                <a:solidFill>
                  <a:srgbClr val="FF505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eaLnBrk="1" hangingPunct="1"/>
              <a:r>
                <a:rPr lang="zh-CN" altLang="en-US" sz="2400" dirty="0">
                  <a:solidFill>
                    <a:srgbClr val="FF3300"/>
                  </a:solidFill>
                  <a:latin typeface="Arial" panose="020B0604020202020204" pitchFamily="34" charset="0"/>
                </a:rPr>
                <a:t> </a:t>
              </a:r>
              <a:endParaRPr lang="zh-CN" altLang="en-US" sz="2400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02" name="AutoShape 107"/>
            <p:cNvSpPr>
              <a:spLocks noChangeArrowheads="1"/>
            </p:cNvSpPr>
            <p:nvPr/>
          </p:nvSpPr>
          <p:spPr bwMode="auto">
            <a:xfrm>
              <a:off x="0" y="0"/>
              <a:ext cx="1497" cy="31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5050"/>
                </a:gs>
                <a:gs pos="100000">
                  <a:srgbClr val="FFB2B2"/>
                </a:gs>
              </a:gsLst>
              <a:lin ang="5400000" scaled="1"/>
            </a:gradFill>
            <a:ln w="25400" cap="flat" cmpd="sng">
              <a:solidFill>
                <a:schemeClr val="bg1"/>
              </a:solidFill>
              <a:round/>
            </a:ln>
            <a:effectLst>
              <a:outerShdw dist="52363" dir="15357825" algn="ctr" rotWithShape="0">
                <a:srgbClr val="FF0066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6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66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pitchFamily="49" charset="-122"/>
                  <a:cs typeface="+mn-cs"/>
                </a:rPr>
                <a:t>父母在做什么？</a:t>
              </a:r>
              <a:endParaRPr kumimoji="0" lang="zh-CN" altLang="en-US" sz="6000" b="1" i="0" u="none" strike="noStrike" kern="1200" cap="none" spc="0" normalizeH="0" baseline="0" noProof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+mn-cs"/>
              </a:endParaRPr>
            </a:p>
          </p:txBody>
        </p:sp>
      </p:grpSp>
      <p:sp>
        <p:nvSpPr>
          <p:cNvPr id="3077" name="Rectangle 4"/>
          <p:cNvSpPr/>
          <p:nvPr/>
        </p:nvSpPr>
        <p:spPr>
          <a:xfrm>
            <a:off x="2425700" y="3011488"/>
            <a:ext cx="8569325" cy="3382962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有些同学可能只会花钱,却不知道父母的钱是怎么挣来的吧?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有几个人知道自己的父母在外打工是做什么工作的呢?你们有问过吗?你知道你的父母在外打工的辛苦吗?你们知道他们吃什么住什么吗？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你们是不是也经常向自己的父母要这要那的呢?是不是看到一件自己喜欢的东西非要得到手不可呢?是不是父母不给你们卖就觉得他们不疼你呢?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Line 2"/>
          <p:cNvSpPr/>
          <p:nvPr/>
        </p:nvSpPr>
        <p:spPr>
          <a:xfrm>
            <a:off x="10391775" y="1717675"/>
            <a:ext cx="0" cy="1784350"/>
          </a:xfrm>
          <a:prstGeom prst="line">
            <a:avLst/>
          </a:prstGeom>
          <a:ln w="2857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43" name="Line 2"/>
          <p:cNvSpPr/>
          <p:nvPr/>
        </p:nvSpPr>
        <p:spPr>
          <a:xfrm>
            <a:off x="7856538" y="1168400"/>
            <a:ext cx="1587" cy="1784350"/>
          </a:xfrm>
          <a:prstGeom prst="line">
            <a:avLst/>
          </a:prstGeom>
          <a:ln w="2857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2" name="Group 4"/>
          <p:cNvGrpSpPr/>
          <p:nvPr/>
        </p:nvGrpSpPr>
        <p:grpSpPr>
          <a:xfrm>
            <a:off x="2065338" y="1557338"/>
            <a:ext cx="9864725" cy="5040312"/>
            <a:chOff x="0" y="0"/>
            <a:chExt cx="2676" cy="998"/>
          </a:xfrm>
        </p:grpSpPr>
        <p:sp>
          <p:nvSpPr>
            <p:cNvPr id="10247" name="AutoShape 106"/>
            <p:cNvSpPr/>
            <p:nvPr/>
          </p:nvSpPr>
          <p:spPr>
            <a:xfrm>
              <a:off x="0" y="45"/>
              <a:ext cx="2676" cy="953"/>
            </a:xfrm>
            <a:prstGeom prst="roundRect">
              <a:avLst>
                <a:gd name="adj" fmla="val 8713"/>
              </a:avLst>
            </a:prstGeom>
            <a:gradFill rotWithShape="1">
              <a:gsLst>
                <a:gs pos="0">
                  <a:srgbClr val="FF5050"/>
                </a:gs>
                <a:gs pos="100000">
                  <a:srgbClr val="FFFFFF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/>
            <a:p>
              <a:pPr eaLnBrk="1" hangingPunct="1"/>
              <a:endParaRPr lang="en-US" altLang="zh-CN" sz="2400" dirty="0">
                <a:solidFill>
                  <a:srgbClr val="FF505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eaLnBrk="1" hangingPunct="1"/>
              <a:r>
                <a:rPr lang="zh-CN" altLang="en-US" sz="2400" dirty="0">
                  <a:solidFill>
                    <a:srgbClr val="FF3300"/>
                  </a:solidFill>
                  <a:latin typeface="Arial" panose="020B0604020202020204" pitchFamily="34" charset="0"/>
                </a:rPr>
                <a:t> </a:t>
              </a:r>
              <a:endParaRPr lang="zh-CN" altLang="en-US" sz="2400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70" name="AutoShape 107"/>
            <p:cNvSpPr>
              <a:spLocks noChangeArrowheads="1"/>
            </p:cNvSpPr>
            <p:nvPr/>
          </p:nvSpPr>
          <p:spPr bwMode="auto">
            <a:xfrm>
              <a:off x="0" y="0"/>
              <a:ext cx="1497" cy="31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5050"/>
                </a:gs>
                <a:gs pos="100000">
                  <a:srgbClr val="FFB2B2"/>
                </a:gs>
              </a:gsLst>
              <a:lin ang="5400000" scaled="1"/>
            </a:gradFill>
            <a:ln w="25400" cap="flat" cmpd="sng">
              <a:solidFill>
                <a:schemeClr val="bg1"/>
              </a:solidFill>
              <a:round/>
            </a:ln>
            <a:effectLst>
              <a:outerShdw dist="52363" dir="15357825" algn="ctr" rotWithShape="0">
                <a:srgbClr val="FF0066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6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66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pitchFamily="49" charset="-122"/>
                  <a:cs typeface="+mn-cs"/>
                </a:rPr>
                <a:t>我们在做什么？</a:t>
              </a: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245" name="Rectangle 4"/>
          <p:cNvSpPr/>
          <p:nvPr/>
        </p:nvSpPr>
        <p:spPr>
          <a:xfrm>
            <a:off x="2570163" y="3575050"/>
            <a:ext cx="9001125" cy="20097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作为90后00前的我们都们可能大部分都还在上学，所谓完成我们的大学梦！但是现在的在校大学生在学校是学习吗？</a:t>
            </a:r>
            <a:r>
              <a:rPr lang="zh-CN" altLang="en-US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endParaRPr lang="zh-CN" altLang="en-US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9869" y="0"/>
            <a:ext cx="2571768" cy="800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中锐汽车学院</a:t>
            </a:r>
            <a:endParaRPr kumimoji="0" lang="en-US" altLang="zh-CN" sz="2800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辅导员：罗文定</a:t>
            </a:r>
            <a:endParaRPr kumimoji="0" lang="zh-CN" altLang="en-US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Line 2"/>
          <p:cNvSpPr/>
          <p:nvPr/>
        </p:nvSpPr>
        <p:spPr>
          <a:xfrm>
            <a:off x="10391775" y="1717675"/>
            <a:ext cx="0" cy="1784350"/>
          </a:xfrm>
          <a:prstGeom prst="line">
            <a:avLst/>
          </a:prstGeom>
          <a:ln w="2857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15" name="Line 2"/>
          <p:cNvSpPr/>
          <p:nvPr/>
        </p:nvSpPr>
        <p:spPr>
          <a:xfrm>
            <a:off x="7856538" y="1168400"/>
            <a:ext cx="1587" cy="1784350"/>
          </a:xfrm>
          <a:prstGeom prst="line">
            <a:avLst/>
          </a:prstGeom>
          <a:ln w="2857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2" name="Group 4"/>
          <p:cNvGrpSpPr/>
          <p:nvPr/>
        </p:nvGrpSpPr>
        <p:grpSpPr>
          <a:xfrm>
            <a:off x="1993900" y="1412875"/>
            <a:ext cx="9864725" cy="5040313"/>
            <a:chOff x="0" y="0"/>
            <a:chExt cx="2676" cy="998"/>
          </a:xfrm>
        </p:grpSpPr>
        <p:sp>
          <p:nvSpPr>
            <p:cNvPr id="13318" name="AutoShape 106"/>
            <p:cNvSpPr/>
            <p:nvPr/>
          </p:nvSpPr>
          <p:spPr>
            <a:xfrm>
              <a:off x="0" y="45"/>
              <a:ext cx="2676" cy="953"/>
            </a:xfrm>
            <a:prstGeom prst="roundRect">
              <a:avLst>
                <a:gd name="adj" fmla="val 8713"/>
              </a:avLst>
            </a:prstGeom>
            <a:gradFill rotWithShape="1">
              <a:gsLst>
                <a:gs pos="0">
                  <a:srgbClr val="FF5050"/>
                </a:gs>
                <a:gs pos="100000">
                  <a:srgbClr val="FFFFFF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/>
            <a:p>
              <a:pPr eaLnBrk="1" hangingPunct="1"/>
              <a:endParaRPr lang="en-US" altLang="zh-CN" sz="2400" dirty="0">
                <a:solidFill>
                  <a:srgbClr val="FF505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eaLnBrk="1" hangingPunct="1"/>
              <a:r>
                <a:rPr lang="zh-CN" altLang="en-US" sz="2400" dirty="0">
                  <a:solidFill>
                    <a:srgbClr val="FF3300"/>
                  </a:solidFill>
                  <a:latin typeface="Arial" panose="020B0604020202020204" pitchFamily="34" charset="0"/>
                </a:rPr>
                <a:t> </a:t>
              </a:r>
              <a:endParaRPr lang="zh-CN" altLang="en-US" sz="2400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42" name="AutoShape 107"/>
            <p:cNvSpPr>
              <a:spLocks noChangeArrowheads="1"/>
            </p:cNvSpPr>
            <p:nvPr/>
          </p:nvSpPr>
          <p:spPr bwMode="auto">
            <a:xfrm>
              <a:off x="0" y="0"/>
              <a:ext cx="1497" cy="31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5050"/>
                </a:gs>
                <a:gs pos="100000">
                  <a:srgbClr val="FFB2B2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</a:ln>
            <a:effectLst>
              <a:outerShdw dist="52363" dir="15357825" algn="ctr" rotWithShape="0">
                <a:srgbClr val="FF0066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6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66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pitchFamily="49" charset="-122"/>
                  <a:cs typeface="+mn-cs"/>
                </a:rPr>
                <a:t>  可是，我们还.....</a:t>
              </a: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3317" name="Rectangle 4"/>
          <p:cNvSpPr/>
          <p:nvPr/>
        </p:nvSpPr>
        <p:spPr>
          <a:xfrm>
            <a:off x="2497138" y="3141663"/>
            <a:ext cx="8569325" cy="329088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我们吃父母的、喝父母的、花父母的血汗时，却还在为自己所谓的面子大摆宴席、招朋待友，为哥们的生日礼物不惜重金，为取悦男（女）朋友挖空心思的为此掏空腰包，想想，都花了二十年了，有自己赚的钱吗？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十岁，你有什么？青春？终究会成为回忆。知识？太浅薄了。美貌？换来的更多的是虚伪的感情与利益。时间？这样想的人差不多都在挥霍时间。爱情？那是一辈子的事，现在拥有的真实吗。除了父母给的，还有什么值得我们去骄傲、炫耀？        </a:t>
            </a:r>
            <a:endParaRPr lang="zh-CN" altLang="en-US" sz="2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Line 2"/>
          <p:cNvSpPr/>
          <p:nvPr/>
        </p:nvSpPr>
        <p:spPr>
          <a:xfrm>
            <a:off x="10391775" y="1717675"/>
            <a:ext cx="0" cy="1784350"/>
          </a:xfrm>
          <a:prstGeom prst="line">
            <a:avLst/>
          </a:prstGeom>
          <a:ln w="2857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387" name="Line 2"/>
          <p:cNvSpPr/>
          <p:nvPr/>
        </p:nvSpPr>
        <p:spPr>
          <a:xfrm>
            <a:off x="7856538" y="1168400"/>
            <a:ext cx="1587" cy="1784350"/>
          </a:xfrm>
          <a:prstGeom prst="line">
            <a:avLst/>
          </a:prstGeom>
          <a:ln w="2857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2" name="Group 4"/>
          <p:cNvGrpSpPr/>
          <p:nvPr/>
        </p:nvGrpSpPr>
        <p:grpSpPr>
          <a:xfrm>
            <a:off x="1993900" y="1412875"/>
            <a:ext cx="9864725" cy="5040313"/>
            <a:chOff x="0" y="0"/>
            <a:chExt cx="2676" cy="998"/>
          </a:xfrm>
        </p:grpSpPr>
        <p:sp>
          <p:nvSpPr>
            <p:cNvPr id="16391" name="AutoShape 106"/>
            <p:cNvSpPr/>
            <p:nvPr/>
          </p:nvSpPr>
          <p:spPr>
            <a:xfrm>
              <a:off x="0" y="45"/>
              <a:ext cx="2676" cy="953"/>
            </a:xfrm>
            <a:prstGeom prst="roundRect">
              <a:avLst>
                <a:gd name="adj" fmla="val 8713"/>
              </a:avLst>
            </a:prstGeom>
            <a:gradFill rotWithShape="1">
              <a:gsLst>
                <a:gs pos="0">
                  <a:srgbClr val="FF5050"/>
                </a:gs>
                <a:gs pos="100000">
                  <a:srgbClr val="FFFFFF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/>
            <a:p>
              <a:pPr eaLnBrk="1" hangingPunct="1"/>
              <a:endParaRPr lang="en-US" altLang="zh-CN" sz="2400" dirty="0">
                <a:solidFill>
                  <a:srgbClr val="FF505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eaLnBrk="1" hangingPunct="1"/>
              <a:r>
                <a:rPr lang="zh-CN" altLang="en-US" sz="2400" dirty="0">
                  <a:solidFill>
                    <a:srgbClr val="FF3300"/>
                  </a:solidFill>
                  <a:latin typeface="Arial" panose="020B0604020202020204" pitchFamily="34" charset="0"/>
                </a:rPr>
                <a:t> </a:t>
              </a:r>
              <a:endParaRPr lang="zh-CN" altLang="en-US" sz="2400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14" name="AutoShape 107"/>
            <p:cNvSpPr>
              <a:spLocks noChangeArrowheads="1"/>
            </p:cNvSpPr>
            <p:nvPr/>
          </p:nvSpPr>
          <p:spPr bwMode="auto">
            <a:xfrm>
              <a:off x="0" y="0"/>
              <a:ext cx="1497" cy="31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5050"/>
                </a:gs>
                <a:gs pos="100000">
                  <a:srgbClr val="FFB2B2"/>
                </a:gs>
              </a:gsLst>
              <a:lin ang="5400000" scaled="1"/>
            </a:gradFill>
            <a:ln w="25400" cap="flat" cmpd="sng">
              <a:solidFill>
                <a:schemeClr val="bg1"/>
              </a:solidFill>
              <a:round/>
            </a:ln>
            <a:effectLst>
              <a:outerShdw dist="52363" dir="15357825" algn="ctr" rotWithShape="0">
                <a:srgbClr val="FF0066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6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66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pitchFamily="49" charset="-122"/>
                  <a:cs typeface="+mn-cs"/>
                </a:rPr>
                <a:t> 晒晒心底的秘密</a:t>
              </a: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6389" name="Rectangle 4"/>
          <p:cNvSpPr/>
          <p:nvPr/>
        </p:nvSpPr>
        <p:spPr>
          <a:xfrm>
            <a:off x="2425700" y="3573463"/>
            <a:ext cx="8569325" cy="210185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请同学们议一议与父母关系紧张的实例，并说一说当时心里的感受</a:t>
            </a:r>
            <a:endParaRPr lang="zh-CN" altLang="en-US" sz="4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9869" y="0"/>
            <a:ext cx="2571768" cy="800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中锐汽车学院</a:t>
            </a:r>
            <a:endParaRPr kumimoji="0" lang="en-US" altLang="zh-CN" sz="2800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辅导员：罗文定</a:t>
            </a:r>
            <a:endParaRPr kumimoji="0" lang="zh-CN" altLang="en-US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Line 2"/>
          <p:cNvSpPr/>
          <p:nvPr/>
        </p:nvSpPr>
        <p:spPr>
          <a:xfrm>
            <a:off x="10391775" y="1717675"/>
            <a:ext cx="0" cy="1784350"/>
          </a:xfrm>
          <a:prstGeom prst="line">
            <a:avLst/>
          </a:prstGeom>
          <a:ln w="2857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11" name="Line 2"/>
          <p:cNvSpPr/>
          <p:nvPr/>
        </p:nvSpPr>
        <p:spPr>
          <a:xfrm>
            <a:off x="7856538" y="1168400"/>
            <a:ext cx="1587" cy="1784350"/>
          </a:xfrm>
          <a:prstGeom prst="line">
            <a:avLst/>
          </a:prstGeom>
          <a:ln w="2857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2" name="Group 4"/>
          <p:cNvGrpSpPr/>
          <p:nvPr/>
        </p:nvGrpSpPr>
        <p:grpSpPr>
          <a:xfrm>
            <a:off x="1993900" y="1412875"/>
            <a:ext cx="9864725" cy="5040313"/>
            <a:chOff x="0" y="0"/>
            <a:chExt cx="2676" cy="998"/>
          </a:xfrm>
        </p:grpSpPr>
        <p:sp>
          <p:nvSpPr>
            <p:cNvPr id="17415" name="AutoShape 106"/>
            <p:cNvSpPr/>
            <p:nvPr/>
          </p:nvSpPr>
          <p:spPr>
            <a:xfrm>
              <a:off x="0" y="45"/>
              <a:ext cx="2676" cy="953"/>
            </a:xfrm>
            <a:prstGeom prst="roundRect">
              <a:avLst>
                <a:gd name="adj" fmla="val 8713"/>
              </a:avLst>
            </a:prstGeom>
            <a:gradFill rotWithShape="1">
              <a:gsLst>
                <a:gs pos="0">
                  <a:srgbClr val="FF5050"/>
                </a:gs>
                <a:gs pos="100000">
                  <a:srgbClr val="FFFFFF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/>
            <a:p>
              <a:pPr eaLnBrk="1" hangingPunct="1"/>
              <a:endParaRPr lang="en-US" altLang="zh-CN" sz="2400" dirty="0">
                <a:solidFill>
                  <a:srgbClr val="FF505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eaLnBrk="1" hangingPunct="1"/>
              <a:r>
                <a:rPr lang="zh-CN" altLang="en-US" sz="2400" dirty="0">
                  <a:solidFill>
                    <a:srgbClr val="FF3300"/>
                  </a:solidFill>
                  <a:latin typeface="Arial" panose="020B0604020202020204" pitchFamily="34" charset="0"/>
                </a:rPr>
                <a:t> </a:t>
              </a:r>
              <a:endParaRPr lang="zh-CN" altLang="en-US" sz="2400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438" name="AutoShape 107"/>
            <p:cNvSpPr>
              <a:spLocks noChangeArrowheads="1"/>
            </p:cNvSpPr>
            <p:nvPr/>
          </p:nvSpPr>
          <p:spPr bwMode="auto">
            <a:xfrm>
              <a:off x="0" y="0"/>
              <a:ext cx="1497" cy="31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5050"/>
                </a:gs>
                <a:gs pos="100000">
                  <a:srgbClr val="FFB2B2"/>
                </a:gs>
              </a:gsLst>
              <a:lin ang="5400000" scaled="1"/>
            </a:gradFill>
            <a:ln w="25400" cap="flat" cmpd="sng">
              <a:solidFill>
                <a:schemeClr val="bg1"/>
              </a:solidFill>
              <a:round/>
            </a:ln>
            <a:effectLst>
              <a:outerShdw dist="52363" dir="15357825" algn="ctr" rotWithShape="0">
                <a:srgbClr val="FF0066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6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66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pitchFamily="49" charset="-122"/>
                  <a:cs typeface="+mn-cs"/>
                </a:rPr>
                <a:t> </a:t>
              </a:r>
              <a:r>
                <a:rPr kumimoji="0" lang="zh-CN" altLang="en-US" sz="3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66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pitchFamily="49" charset="-122"/>
                  <a:cs typeface="+mn-cs"/>
                </a:rPr>
                <a:t>母亲的一生为你做了什么</a:t>
              </a:r>
              <a:endPara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+mn-cs"/>
              </a:endParaRPr>
            </a:p>
          </p:txBody>
        </p:sp>
      </p:grpSp>
      <p:sp>
        <p:nvSpPr>
          <p:cNvPr id="17413" name="Rectangle 4"/>
          <p:cNvSpPr/>
          <p:nvPr/>
        </p:nvSpPr>
        <p:spPr>
          <a:xfrm>
            <a:off x="2425700" y="3298825"/>
            <a:ext cx="8569325" cy="26511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当你1岁的时候，她喂你吃奶并给你洗澡；而作为报答，你整晚的哭着； 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当你3岁的时候，她怜爱的为你做菜；而作为报答，你把一盘她做的菜扔在地上； 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9869" y="0"/>
            <a:ext cx="2571768" cy="800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中锐汽车学院</a:t>
            </a:r>
            <a:endParaRPr kumimoji="0" lang="en-US" altLang="zh-CN" sz="2800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辅导员：罗文定</a:t>
            </a:r>
            <a:endParaRPr kumimoji="0" lang="zh-CN" altLang="en-US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699</Words>
  <Application>WPS 演示</Application>
  <PresentationFormat/>
  <Paragraphs>51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6" baseType="lpstr">
      <vt:lpstr>Arial</vt:lpstr>
      <vt:lpstr>宋体</vt:lpstr>
      <vt:lpstr>Wingdings</vt:lpstr>
      <vt:lpstr>Calibri</vt:lpstr>
      <vt:lpstr>Segoe UI</vt:lpstr>
      <vt:lpstr>Impact</vt:lpstr>
      <vt:lpstr>微软雅黑</vt:lpstr>
      <vt:lpstr>Broadway</vt:lpstr>
      <vt:lpstr>楷体</vt:lpstr>
      <vt:lpstr>经典繁仿黑</vt:lpstr>
      <vt:lpstr>黑体</vt:lpstr>
      <vt:lpstr>华文细黑</vt:lpstr>
      <vt:lpstr>HY견고딕</vt:lpstr>
      <vt:lpstr>华文中宋</vt:lpstr>
      <vt:lpstr>楷体_GB2312</vt:lpstr>
      <vt:lpstr>Arial Unicode MS</vt:lpstr>
      <vt:lpstr>Segoe Print</vt:lpstr>
      <vt:lpstr>Malgun Gothic</vt:lpstr>
      <vt:lpstr>新宋体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Administrator</cp:lastModifiedBy>
  <cp:revision>5004</cp:revision>
  <dcterms:created xsi:type="dcterms:W3CDTF">2012-10-06T16:28:00Z</dcterms:created>
  <dcterms:modified xsi:type="dcterms:W3CDTF">2017-07-10T08:19:04Z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2052-10.1.0.6554</vt:lpwstr>
  </property>
</Properties>
</file>