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13" d="100"/>
          <a:sy n="113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7106" name="页眉占位符 4710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47107" name="日期占位符 47106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47108" name="幻灯片图像占位符 47107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7109" name="文本占位符 47108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7110" name="页脚占位符 47109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47111" name="灯片编号占位符 47110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zh-CN" altLang="en-US" dirty="0">
                <a:latin typeface="Arial" panose="020B0604020202020204" pitchFamily="34" charset="0"/>
              </a:rPr>
              <a:t>绿色圃中小学教育网http://www.lspjy.com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zh-CN" altLang="en-US" dirty="0">
                <a:latin typeface="Arial" panose="020B0604020202020204" pitchFamily="34" charset="0"/>
              </a:rPr>
              <a:t>绿色圃中小学教育网http://www.lspjy.com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zh-CN" altLang="en-US" dirty="0">
                <a:latin typeface="Arial" panose="020B0604020202020204" pitchFamily="34" charset="0"/>
              </a:rPr>
              <a:t>绿色圃中小学教育网http://www.lspjy.com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zh-CN" altLang="en-US" dirty="0">
                <a:latin typeface="Arial" panose="020B0604020202020204" pitchFamily="34" charset="0"/>
              </a:rPr>
              <a:t>绿色圃中小学教育网http://www.lspjy.com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zh-CN" altLang="en-US" dirty="0">
                <a:latin typeface="Arial" panose="020B0604020202020204" pitchFamily="34" charset="0"/>
              </a:rPr>
              <a:t>绿色圃中小学教育网http://www.lspjy.com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zh-CN" altLang="en-US" dirty="0">
                <a:latin typeface="Arial" panose="020B0604020202020204" pitchFamily="34" charset="0"/>
              </a:rPr>
              <a:t>绿色圃中小学教育网http://www.lspjy.com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zh-CN" altLang="en-US" dirty="0">
                <a:latin typeface="Arial" panose="020B0604020202020204" pitchFamily="34" charset="0"/>
              </a:rPr>
              <a:t>绿色圃中小学教育网http://www.lspjy.com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zh-CN" altLang="en-US" dirty="0">
                <a:latin typeface="Arial" panose="020B0604020202020204" pitchFamily="34" charset="0"/>
              </a:rPr>
              <a:t>绿色圃中小学教育网http://www.lspjy.com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zh-CN" altLang="en-US" dirty="0">
                <a:latin typeface="Arial" panose="020B0604020202020204" pitchFamily="34" charset="0"/>
              </a:rPr>
              <a:t>绿色圃中小学教育网http://www.lspjy.com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zh-CN" altLang="en-US" dirty="0">
                <a:latin typeface="Arial" panose="020B0604020202020204" pitchFamily="34" charset="0"/>
              </a:rPr>
              <a:t>绿色圃中小学教育网http://www.lspjy.com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zh-CN" altLang="en-US" dirty="0">
                <a:latin typeface="Arial" panose="020B0604020202020204" pitchFamily="34" charset="0"/>
              </a:rPr>
              <a:t>绿色圃中小学教育网http://www.lspjy.com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r>
              <a:rPr lang="zh-CN" altLang="en-US" dirty="0">
                <a:latin typeface="Arial" panose="020B0604020202020204" pitchFamily="34" charset="0"/>
              </a:rPr>
              <a:t>绿色圃中小学教育网http://www.lspjy.com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1.wav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audio" Target="../media/audio5.wav"/><Relationship Id="rId6" Type="http://schemas.openxmlformats.org/officeDocument/2006/relationships/audio" Target="../media/audio4.wav"/><Relationship Id="rId5" Type="http://schemas.openxmlformats.org/officeDocument/2006/relationships/audio" Target="../media/audio1.wav"/><Relationship Id="rId4" Type="http://schemas.openxmlformats.org/officeDocument/2006/relationships/audio" Target="../media/audio3.wav"/><Relationship Id="rId3" Type="http://schemas.openxmlformats.org/officeDocument/2006/relationships/audio" Target="../media/audio2.wav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6.wav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1.wav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1.wav"/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audio" Target="../media/audio7.wav"/><Relationship Id="rId3" Type="http://schemas.openxmlformats.org/officeDocument/2006/relationships/audio" Target="../media/audio6.wav"/><Relationship Id="rId2" Type="http://schemas.openxmlformats.org/officeDocument/2006/relationships/image" Target="../media/image2.png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audio" Target="../media/audio6.wav"/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audio" Target="../media/audio8.wav"/><Relationship Id="rId4" Type="http://schemas.openxmlformats.org/officeDocument/2006/relationships/audio" Target="../media/audio1.wav"/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文本框 34817"/>
          <p:cNvSpPr txBox="1"/>
          <p:nvPr/>
        </p:nvSpPr>
        <p:spPr>
          <a:xfrm>
            <a:off x="1200150" y="2009775"/>
            <a:ext cx="7108825" cy="2768600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p>
            <a:pPr>
              <a:lnSpc>
                <a:spcPts val="5900"/>
              </a:lnSpc>
              <a:spcBef>
                <a:spcPct val="50000"/>
              </a:spcBef>
            </a:pPr>
            <a:r>
              <a:rPr lang="zh-CN" altLang="en-US" sz="6600" b="1" dirty="0">
                <a:solidFill>
                  <a:srgbClr val="663300"/>
                </a:solidFill>
                <a:latin typeface="Arial" panose="020B0604020202020204" pitchFamily="34" charset="0"/>
                <a:ea typeface="楷体_GB2312" pitchFamily="49" charset="-122"/>
              </a:rPr>
              <a:t>学习目标：</a:t>
            </a:r>
            <a:endParaRPr lang="zh-CN" altLang="en-US" sz="6600" b="1" dirty="0">
              <a:solidFill>
                <a:srgbClr val="663300"/>
              </a:solidFill>
              <a:latin typeface="Arial" panose="020B0604020202020204" pitchFamily="34" charset="0"/>
              <a:ea typeface="楷体_GB2312" pitchFamily="49" charset="-122"/>
            </a:endParaRPr>
          </a:p>
          <a:p>
            <a:pPr>
              <a:lnSpc>
                <a:spcPts val="59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3399"/>
                </a:solidFill>
                <a:latin typeface="楷体_GB2312" pitchFamily="49" charset="-122"/>
                <a:ea typeface="楷体_GB2312" pitchFamily="49" charset="-122"/>
              </a:rPr>
              <a:t>1. </a:t>
            </a:r>
            <a:r>
              <a:rPr lang="zh-CN" altLang="en-US" sz="2800" b="1" dirty="0">
                <a:solidFill>
                  <a:srgbClr val="003399"/>
                </a:solidFill>
                <a:latin typeface="楷体_GB2312" pitchFamily="49" charset="-122"/>
                <a:ea typeface="楷体_GB2312" pitchFamily="49" charset="-122"/>
              </a:rPr>
              <a:t>认识各种尺。</a:t>
            </a:r>
            <a:endParaRPr lang="zh-CN" altLang="en-US" sz="2800" b="1" dirty="0">
              <a:solidFill>
                <a:srgbClr val="003399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ts val="59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3399"/>
                </a:solidFill>
                <a:latin typeface="楷体_GB2312" pitchFamily="49" charset="-122"/>
                <a:ea typeface="楷体_GB2312" pitchFamily="49" charset="-122"/>
              </a:rPr>
              <a:t>2. </a:t>
            </a:r>
            <a:r>
              <a:rPr lang="zh-CN" altLang="en-US" sz="2800" b="1" dirty="0">
                <a:solidFill>
                  <a:srgbClr val="003399"/>
                </a:solidFill>
                <a:latin typeface="楷体_GB2312" pitchFamily="49" charset="-122"/>
                <a:ea typeface="楷体_GB2312" pitchFamily="49" charset="-122"/>
              </a:rPr>
              <a:t>能够熟练地用厘米作单位量物体的长度。</a:t>
            </a:r>
            <a:endParaRPr lang="zh-CN" altLang="en-US" sz="2800" b="1" dirty="0">
              <a:solidFill>
                <a:srgbClr val="003399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4819" name="矩形 34818"/>
          <p:cNvSpPr/>
          <p:nvPr/>
        </p:nvSpPr>
        <p:spPr>
          <a:xfrm>
            <a:off x="2209800" y="685800"/>
            <a:ext cx="4756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4000" dirty="0">
                <a:latin typeface="Arial" panose="020B0604020202020204" pitchFamily="34" charset="0"/>
              </a:rPr>
              <a:t>用厘米作单位量长度</a:t>
            </a:r>
            <a:endParaRPr lang="zh-CN" altLang="en-US" sz="4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文本框 35841"/>
          <p:cNvSpPr txBox="1"/>
          <p:nvPr/>
        </p:nvSpPr>
        <p:spPr>
          <a:xfrm>
            <a:off x="2689225" y="1958975"/>
            <a:ext cx="360045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9600" b="1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米 尺</a:t>
            </a:r>
            <a:endParaRPr lang="zh-CN" altLang="en-US" sz="9600" b="1" dirty="0">
              <a:solidFill>
                <a:srgbClr val="FF33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35843" name="图片 35842" descr="m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92213" y="4254500"/>
            <a:ext cx="6515100" cy="946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5844" name="图片 35843" descr="my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5338" y="1423988"/>
            <a:ext cx="1476375" cy="2162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blinds dir="vert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6866" name="图片 36865" descr="20050517163129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2763" y="1085850"/>
            <a:ext cx="1328737" cy="1946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67" name="文本框 36866"/>
          <p:cNvSpPr txBox="1"/>
          <p:nvPr/>
        </p:nvSpPr>
        <p:spPr>
          <a:xfrm>
            <a:off x="3133725" y="1546225"/>
            <a:ext cx="2636838" cy="881063"/>
          </a:xfrm>
          <a:prstGeom prst="rect">
            <a:avLst/>
          </a:prstGeom>
          <a:noFill/>
          <a:ln w="5715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/>
            <a:r>
              <a:rPr lang="zh-CN" altLang="en-US" sz="4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一大格</a:t>
            </a:r>
            <a:endParaRPr lang="zh-CN" altLang="en-US" sz="4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6868" name="直接连接符 36867"/>
          <p:cNvSpPr/>
          <p:nvPr/>
        </p:nvSpPr>
        <p:spPr>
          <a:xfrm>
            <a:off x="501650" y="3784600"/>
            <a:ext cx="674688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869" name="直接连接符 36868"/>
          <p:cNvSpPr/>
          <p:nvPr/>
        </p:nvSpPr>
        <p:spPr>
          <a:xfrm>
            <a:off x="1166813" y="3783013"/>
            <a:ext cx="674687" cy="0"/>
          </a:xfrm>
          <a:prstGeom prst="line">
            <a:avLst/>
          </a:prstGeom>
          <a:ln w="57150" cap="flat" cmpd="sng">
            <a:solidFill>
              <a:srgbClr val="003399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36870" name="组合 36869"/>
          <p:cNvGrpSpPr/>
          <p:nvPr/>
        </p:nvGrpSpPr>
        <p:grpSpPr>
          <a:xfrm>
            <a:off x="2647950" y="1562100"/>
            <a:ext cx="5794375" cy="823913"/>
            <a:chOff x="1667" y="984"/>
            <a:chExt cx="3407" cy="519"/>
          </a:xfrm>
        </p:grpSpPr>
        <p:sp>
          <p:nvSpPr>
            <p:cNvPr id="36871" name="文本框 36870"/>
            <p:cNvSpPr txBox="1"/>
            <p:nvPr/>
          </p:nvSpPr>
          <p:spPr>
            <a:xfrm>
              <a:off x="1667" y="984"/>
              <a:ext cx="469" cy="519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zh-CN" altLang="en-US" sz="4800" b="1" dirty="0">
                  <a:solidFill>
                    <a:srgbClr val="003399"/>
                  </a:solidFill>
                  <a:latin typeface="Arial" panose="020B0604020202020204" pitchFamily="34" charset="0"/>
                </a:rPr>
                <a:t>每</a:t>
              </a:r>
              <a:endParaRPr lang="zh-CN" altLang="en-US" sz="4800" b="1" dirty="0">
                <a:solidFill>
                  <a:srgbClr val="00339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872" name="文本框 36871"/>
            <p:cNvSpPr txBox="1"/>
            <p:nvPr/>
          </p:nvSpPr>
          <p:spPr>
            <a:xfrm>
              <a:off x="3414" y="984"/>
              <a:ext cx="1660" cy="519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p>
              <a:pPr algn="ctr"/>
              <a:r>
                <a:rPr lang="zh-CN" altLang="en-US" sz="4800" b="1" dirty="0">
                  <a:solidFill>
                    <a:srgbClr val="003399"/>
                  </a:solidFill>
                  <a:latin typeface="Arial" panose="020B0604020202020204" pitchFamily="34" charset="0"/>
                </a:rPr>
                <a:t>长度相等</a:t>
              </a:r>
              <a:endParaRPr lang="zh-CN" altLang="en-US" sz="4800" b="1" dirty="0">
                <a:solidFill>
                  <a:srgbClr val="003399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6873" name="直接连接符 36872"/>
          <p:cNvSpPr/>
          <p:nvPr/>
        </p:nvSpPr>
        <p:spPr>
          <a:xfrm>
            <a:off x="3817938" y="3802063"/>
            <a:ext cx="66675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874" name="矩形 36873"/>
          <p:cNvSpPr/>
          <p:nvPr/>
        </p:nvSpPr>
        <p:spPr>
          <a:xfrm>
            <a:off x="598488" y="4306888"/>
            <a:ext cx="514350" cy="366712"/>
          </a:xfrm>
          <a:prstGeom prst="rect">
            <a:avLst/>
          </a:prstGeom>
          <a:noFill/>
          <a:ln w="57150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b="1">
                <a:solidFill>
                  <a:srgbClr val="003399"/>
                </a:solidFill>
                <a:latin typeface="Arial" panose="020B0604020202020204" pitchFamily="34" charset="0"/>
              </a:rPr>
              <a:t>cm</a:t>
            </a:r>
            <a:endParaRPr lang="en-US" altLang="zh-CN" b="1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pic>
        <p:nvPicPr>
          <p:cNvPr id="36875" name="图片 36874" descr="直尺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88" y="3836988"/>
            <a:ext cx="8578850" cy="1155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76" name="文本框 36875"/>
          <p:cNvSpPr txBox="1"/>
          <p:nvPr/>
        </p:nvSpPr>
        <p:spPr>
          <a:xfrm>
            <a:off x="455613" y="4175125"/>
            <a:ext cx="658812" cy="366713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p>
            <a:pPr algn="ctr"/>
            <a:r>
              <a:rPr lang="en-US" altLang="zh-CN" b="1">
                <a:solidFill>
                  <a:srgbClr val="003399"/>
                </a:solidFill>
                <a:latin typeface="Arial" panose="020B0604020202020204" pitchFamily="34" charset="0"/>
              </a:rPr>
              <a:t>cm</a:t>
            </a:r>
            <a:endParaRPr lang="en-US" altLang="zh-CN" b="1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sp>
        <p:nvSpPr>
          <p:cNvPr id="36877" name="直接连接符 36876"/>
          <p:cNvSpPr/>
          <p:nvPr/>
        </p:nvSpPr>
        <p:spPr>
          <a:xfrm>
            <a:off x="600075" y="4492625"/>
            <a:ext cx="1147763" cy="1147763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36878" name="文本框 36877"/>
          <p:cNvSpPr txBox="1"/>
          <p:nvPr/>
        </p:nvSpPr>
        <p:spPr>
          <a:xfrm>
            <a:off x="1838325" y="5535613"/>
            <a:ext cx="2484438" cy="762000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p>
            <a:pPr algn="ctr"/>
            <a:r>
              <a:rPr lang="en-US" altLang="zh-CN" sz="4400" b="1">
                <a:solidFill>
                  <a:srgbClr val="FF0000"/>
                </a:solidFill>
                <a:latin typeface="Arial" panose="020B0604020202020204" pitchFamily="34" charset="0"/>
              </a:rPr>
              <a:t>0 </a:t>
            </a:r>
            <a:r>
              <a:rPr lang="zh-CN" altLang="en-US" sz="4400" b="1" dirty="0">
                <a:solidFill>
                  <a:srgbClr val="003399"/>
                </a:solidFill>
                <a:latin typeface="Arial" panose="020B0604020202020204" pitchFamily="34" charset="0"/>
              </a:rPr>
              <a:t>刻度线</a:t>
            </a:r>
            <a:endParaRPr lang="zh-CN" altLang="en-US" sz="4400" b="1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grpSp>
        <p:nvGrpSpPr>
          <p:cNvPr id="36879" name="组合 36878"/>
          <p:cNvGrpSpPr/>
          <p:nvPr/>
        </p:nvGrpSpPr>
        <p:grpSpPr>
          <a:xfrm>
            <a:off x="3814763" y="3841750"/>
            <a:ext cx="665162" cy="393700"/>
            <a:chOff x="2405" y="2422"/>
            <a:chExt cx="419" cy="248"/>
          </a:xfrm>
        </p:grpSpPr>
        <p:sp>
          <p:nvSpPr>
            <p:cNvPr id="36880" name="直接连接符 36879"/>
            <p:cNvSpPr/>
            <p:nvPr/>
          </p:nvSpPr>
          <p:spPr>
            <a:xfrm>
              <a:off x="2405" y="2423"/>
              <a:ext cx="0" cy="247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6881" name="直接连接符 36880"/>
            <p:cNvSpPr/>
            <p:nvPr/>
          </p:nvSpPr>
          <p:spPr>
            <a:xfrm>
              <a:off x="2824" y="2422"/>
              <a:ext cx="0" cy="247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36882" name="文本框 36881"/>
          <p:cNvSpPr txBox="1"/>
          <p:nvPr/>
        </p:nvSpPr>
        <p:spPr>
          <a:xfrm>
            <a:off x="3382963" y="2889250"/>
            <a:ext cx="2098675" cy="762000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p>
            <a:pPr algn="ctr"/>
            <a:r>
              <a:rPr lang="en-US" altLang="zh-CN" sz="4400" b="1">
                <a:solidFill>
                  <a:srgbClr val="FF0000"/>
                </a:solidFill>
                <a:latin typeface="Impact" panose="020B0806030902050204" pitchFamily="34" charset="0"/>
              </a:rPr>
              <a:t>1  </a:t>
            </a:r>
            <a:r>
              <a:rPr lang="zh-CN" altLang="en-US" sz="4400" b="1" dirty="0">
                <a:solidFill>
                  <a:srgbClr val="003399"/>
                </a:solidFill>
                <a:latin typeface="宋体" panose="02010600030101010101" pitchFamily="2" charset="-122"/>
              </a:rPr>
              <a:t>厘米</a:t>
            </a:r>
            <a:endParaRPr lang="zh-CN" altLang="en-US" sz="4400" b="1" dirty="0">
              <a:solidFill>
                <a:srgbClr val="003399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02 -3.87283E-6 L 0.07378 0.00208 " pathEditMode="fixed" rAng="0" ptsTypes="AA">
                                      <p:cBhvr>
                                        <p:cTn id="42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" y="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46 0.00208 L 0.07222 0.00416 " pathEditMode="fixed" rAng="0" ptsTypes="AA">
                                      <p:cBhvr>
                                        <p:cTn id="52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" y="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78" grpId="0"/>
      <p:bldP spid="368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文本框 37889"/>
          <p:cNvSpPr txBox="1"/>
          <p:nvPr/>
        </p:nvSpPr>
        <p:spPr>
          <a:xfrm>
            <a:off x="611188" y="1196975"/>
            <a:ext cx="7777162" cy="3994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8800" b="1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说一说</a:t>
            </a:r>
            <a:r>
              <a:rPr lang="en-US" altLang="zh-CN" sz="8800" b="1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:</a:t>
            </a:r>
            <a:endParaRPr lang="en-US" altLang="zh-CN" sz="8800" b="1">
              <a:solidFill>
                <a:srgbClr val="FF33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4800" b="1">
                <a:solidFill>
                  <a:schemeClr val="accent2"/>
                </a:solidFill>
                <a:latin typeface="Arial" panose="020B0604020202020204" pitchFamily="34" charset="0"/>
              </a:rPr>
              <a:t>   </a:t>
            </a:r>
            <a:endParaRPr lang="en-US" altLang="zh-CN" sz="4800" b="1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r>
              <a:rPr lang="en-US" altLang="zh-CN" sz="4800" b="1">
                <a:solidFill>
                  <a:schemeClr val="accent2"/>
                </a:solidFill>
                <a:latin typeface="Arial" panose="020B0604020202020204" pitchFamily="34" charset="0"/>
              </a:rPr>
              <a:t>        </a:t>
            </a:r>
            <a:r>
              <a:rPr lang="zh-CN" altLang="en-US" sz="6000" b="1" dirty="0">
                <a:solidFill>
                  <a:schemeClr val="accent2"/>
                </a:solidFill>
                <a:latin typeface="Arial" panose="020B0604020202020204" pitchFamily="34" charset="0"/>
              </a:rPr>
              <a:t>什么东西的长度大约是</a:t>
            </a:r>
            <a:r>
              <a:rPr lang="en-US" altLang="zh-CN" sz="6000" b="1" dirty="0">
                <a:solidFill>
                  <a:schemeClr val="accent2"/>
                </a:solidFill>
                <a:latin typeface="Arial" panose="020B0604020202020204" pitchFamily="34" charset="0"/>
              </a:rPr>
              <a:t>1</a:t>
            </a:r>
            <a:r>
              <a:rPr lang="zh-CN" altLang="en-US" sz="6000" b="1" dirty="0">
                <a:solidFill>
                  <a:schemeClr val="accent2"/>
                </a:solidFill>
                <a:latin typeface="Arial" panose="020B0604020202020204" pitchFamily="34" charset="0"/>
              </a:rPr>
              <a:t>厘米</a:t>
            </a:r>
            <a:r>
              <a:rPr lang="en-US" altLang="zh-CN" sz="6000" b="1">
                <a:solidFill>
                  <a:schemeClr val="accent2"/>
                </a:solidFill>
                <a:latin typeface="Arial" panose="020B0604020202020204" pitchFamily="34" charset="0"/>
              </a:rPr>
              <a:t>?</a:t>
            </a:r>
            <a:endParaRPr lang="en-US" altLang="zh-CN" sz="6000" b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pic>
        <p:nvPicPr>
          <p:cNvPr id="37891" name="图片 37890" descr="my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77013" y="727075"/>
            <a:ext cx="1476375" cy="2162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zoom/>
    <p:sndAc>
      <p:stSnd>
        <p:snd r:embed="rId2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8914" name="图片 38913" descr="20050517163129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750" y="4365625"/>
            <a:ext cx="1328738" cy="1946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8915" name="直接连接符 38914"/>
          <p:cNvSpPr/>
          <p:nvPr/>
        </p:nvSpPr>
        <p:spPr>
          <a:xfrm>
            <a:off x="812800" y="2946400"/>
            <a:ext cx="1279525" cy="1588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8916" name="文本框 38915"/>
          <p:cNvSpPr txBox="1"/>
          <p:nvPr/>
        </p:nvSpPr>
        <p:spPr>
          <a:xfrm>
            <a:off x="1016000" y="2403475"/>
            <a:ext cx="1093788" cy="457200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p>
            <a:pPr algn="ctr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</a:rPr>
              <a:t>2cm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8917" name="直接连接符 38916"/>
          <p:cNvSpPr/>
          <p:nvPr/>
        </p:nvSpPr>
        <p:spPr>
          <a:xfrm>
            <a:off x="812800" y="2278063"/>
            <a:ext cx="196215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8918" name="直接连接符 38917"/>
          <p:cNvSpPr/>
          <p:nvPr/>
        </p:nvSpPr>
        <p:spPr>
          <a:xfrm flipV="1">
            <a:off x="798513" y="812800"/>
            <a:ext cx="0" cy="2133600"/>
          </a:xfrm>
          <a:prstGeom prst="line">
            <a:avLst/>
          </a:prstGeom>
          <a:ln w="28575" cap="flat" cmpd="sng">
            <a:solidFill>
              <a:schemeClr val="tx2"/>
            </a:solidFill>
            <a:prstDash val="sysDot"/>
            <a:headEnd type="none" w="med" len="med"/>
            <a:tailEnd type="none" w="med" len="med"/>
          </a:ln>
        </p:spPr>
      </p:sp>
      <p:grpSp>
        <p:nvGrpSpPr>
          <p:cNvPr id="38919" name="组合 38918"/>
          <p:cNvGrpSpPr/>
          <p:nvPr/>
        </p:nvGrpSpPr>
        <p:grpSpPr>
          <a:xfrm>
            <a:off x="1125538" y="1603375"/>
            <a:ext cx="1649412" cy="1341438"/>
            <a:chOff x="709" y="1010"/>
            <a:chExt cx="1010" cy="845"/>
          </a:xfrm>
        </p:grpSpPr>
        <p:sp>
          <p:nvSpPr>
            <p:cNvPr id="38920" name="直接连接符 38919"/>
            <p:cNvSpPr/>
            <p:nvPr/>
          </p:nvSpPr>
          <p:spPr>
            <a:xfrm flipV="1">
              <a:off x="1719" y="1425"/>
              <a:ext cx="0" cy="430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38921" name="文本框 38920"/>
            <p:cNvSpPr txBox="1"/>
            <p:nvPr/>
          </p:nvSpPr>
          <p:spPr>
            <a:xfrm>
              <a:off x="709" y="1010"/>
              <a:ext cx="522" cy="324"/>
            </a:xfrm>
            <a:prstGeom prst="rect">
              <a:avLst/>
            </a:prstGeom>
            <a:noFill/>
            <a:ln w="5715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sz="2400" b="1">
                  <a:solidFill>
                    <a:srgbClr val="FF0000"/>
                  </a:solidFill>
                  <a:latin typeface="Arial" panose="020B0604020202020204" pitchFamily="34" charset="0"/>
                </a:rPr>
                <a:t>3cm</a:t>
              </a:r>
              <a:endParaRPr lang="en-US" altLang="zh-CN" sz="24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8922" name="直接连接符 38921"/>
          <p:cNvSpPr/>
          <p:nvPr/>
        </p:nvSpPr>
        <p:spPr>
          <a:xfrm>
            <a:off x="812800" y="1493838"/>
            <a:ext cx="3287713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38923" name="组合 38922"/>
          <p:cNvGrpSpPr/>
          <p:nvPr/>
        </p:nvGrpSpPr>
        <p:grpSpPr>
          <a:xfrm>
            <a:off x="1165225" y="863600"/>
            <a:ext cx="2935288" cy="2081213"/>
            <a:chOff x="734" y="544"/>
            <a:chExt cx="1770" cy="1311"/>
          </a:xfrm>
        </p:grpSpPr>
        <p:sp>
          <p:nvSpPr>
            <p:cNvPr id="38924" name="直接连接符 38923"/>
            <p:cNvSpPr/>
            <p:nvPr/>
          </p:nvSpPr>
          <p:spPr>
            <a:xfrm flipV="1">
              <a:off x="2504" y="932"/>
              <a:ext cx="0" cy="923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38925" name="文本框 38924"/>
            <p:cNvSpPr txBox="1"/>
            <p:nvPr/>
          </p:nvSpPr>
          <p:spPr>
            <a:xfrm>
              <a:off x="734" y="544"/>
              <a:ext cx="479" cy="288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sz="2400" b="1">
                  <a:solidFill>
                    <a:srgbClr val="FF0000"/>
                  </a:solidFill>
                  <a:latin typeface="Arial" panose="020B0604020202020204" pitchFamily="34" charset="0"/>
                </a:rPr>
                <a:t>5cm</a:t>
              </a:r>
              <a:endParaRPr lang="en-US" altLang="zh-CN" sz="24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38926" name="图片 38925" descr="直尺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88" y="2992438"/>
            <a:ext cx="8578850" cy="11557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9938" name="图片 39937" descr="20050517163129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7475" y="217488"/>
            <a:ext cx="1211263" cy="177323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9939" name="组合 39938"/>
          <p:cNvGrpSpPr/>
          <p:nvPr/>
        </p:nvGrpSpPr>
        <p:grpSpPr>
          <a:xfrm>
            <a:off x="1443038" y="2033588"/>
            <a:ext cx="7472362" cy="1082675"/>
            <a:chOff x="1020" y="1979"/>
            <a:chExt cx="4408" cy="728"/>
          </a:xfrm>
        </p:grpSpPr>
        <p:pic>
          <p:nvPicPr>
            <p:cNvPr id="39940" name="图片 39939" descr="直尺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20" y="1979"/>
              <a:ext cx="4408" cy="72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9941" name="文本框 39940"/>
            <p:cNvSpPr txBox="1"/>
            <p:nvPr/>
          </p:nvSpPr>
          <p:spPr>
            <a:xfrm>
              <a:off x="1211" y="2204"/>
              <a:ext cx="249" cy="205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zh-CN" sz="1400" b="1">
                  <a:solidFill>
                    <a:schemeClr val="hlink"/>
                  </a:solidFill>
                  <a:latin typeface="Franklin Gothic Medium" panose="020B0603020102020204" pitchFamily="34" charset="0"/>
                </a:rPr>
                <a:t>cm</a:t>
              </a:r>
              <a:endParaRPr lang="en-US" altLang="zh-CN" sz="1400" b="1">
                <a:solidFill>
                  <a:schemeClr val="hlink"/>
                </a:solidFill>
                <a:latin typeface="Franklin Gothic Medium" panose="020B0603020102020204" pitchFamily="34" charset="0"/>
              </a:endParaRPr>
            </a:p>
          </p:txBody>
        </p:sp>
      </p:grpSp>
      <p:sp>
        <p:nvSpPr>
          <p:cNvPr id="39942" name="直接连接符 39941"/>
          <p:cNvSpPr/>
          <p:nvPr/>
        </p:nvSpPr>
        <p:spPr>
          <a:xfrm flipH="1" flipV="1">
            <a:off x="1652588" y="349250"/>
            <a:ext cx="0" cy="3105150"/>
          </a:xfrm>
          <a:prstGeom prst="line">
            <a:avLst/>
          </a:prstGeom>
          <a:ln w="57150" cap="flat" cmpd="sng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</p:sp>
      <p:grpSp>
        <p:nvGrpSpPr>
          <p:cNvPr id="39943" name="组合 39942"/>
          <p:cNvGrpSpPr/>
          <p:nvPr/>
        </p:nvGrpSpPr>
        <p:grpSpPr>
          <a:xfrm>
            <a:off x="1638300" y="577850"/>
            <a:ext cx="5791200" cy="803275"/>
            <a:chOff x="1032" y="364"/>
            <a:chExt cx="3648" cy="506"/>
          </a:xfrm>
        </p:grpSpPr>
        <p:sp>
          <p:nvSpPr>
            <p:cNvPr id="39944" name="直接连接符 39943"/>
            <p:cNvSpPr/>
            <p:nvPr/>
          </p:nvSpPr>
          <p:spPr>
            <a:xfrm>
              <a:off x="1032" y="870"/>
              <a:ext cx="3648" cy="0"/>
            </a:xfrm>
            <a:prstGeom prst="line">
              <a:avLst/>
            </a:prstGeom>
            <a:ln w="190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45" name="文本框 39944"/>
            <p:cNvSpPr txBox="1"/>
            <p:nvPr/>
          </p:nvSpPr>
          <p:spPr>
            <a:xfrm>
              <a:off x="1583" y="364"/>
              <a:ext cx="2793" cy="442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p>
              <a:pPr algn="ctr"/>
              <a:r>
                <a:rPr lang="zh-CN" altLang="en-US" sz="4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铅笔长        </a:t>
              </a:r>
              <a:r>
                <a:rPr lang="en-US" altLang="zh-CN" sz="4000" b="1">
                  <a:solidFill>
                    <a:srgbClr val="FF0000"/>
                  </a:solidFill>
                  <a:latin typeface="Arial" panose="020B0604020202020204" pitchFamily="34" charset="0"/>
                </a:rPr>
                <a:t>cm</a:t>
              </a:r>
              <a:endParaRPr lang="en-US" altLang="zh-CN" sz="40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9946" name="直接连接符 39945"/>
          <p:cNvSpPr/>
          <p:nvPr/>
        </p:nvSpPr>
        <p:spPr>
          <a:xfrm flipH="1" flipV="1">
            <a:off x="7485063" y="315913"/>
            <a:ext cx="0" cy="3105150"/>
          </a:xfrm>
          <a:prstGeom prst="line">
            <a:avLst/>
          </a:prstGeom>
          <a:ln w="57150" cap="flat" cmpd="sng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39947" name="文本框 39946"/>
          <p:cNvSpPr txBox="1"/>
          <p:nvPr/>
        </p:nvSpPr>
        <p:spPr>
          <a:xfrm>
            <a:off x="466725" y="3744913"/>
            <a:ext cx="393223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1. 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把物体放平。</a:t>
            </a:r>
            <a:endParaRPr lang="zh-CN" altLang="en-US" sz="4000" b="1" dirty="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39948" name="文本框 39947"/>
          <p:cNvSpPr txBox="1"/>
          <p:nvPr/>
        </p:nvSpPr>
        <p:spPr>
          <a:xfrm>
            <a:off x="484188" y="4395788"/>
            <a:ext cx="8135937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2. 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将物体的左边和 “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0” 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刻度线对齐。</a:t>
            </a:r>
            <a:endParaRPr lang="zh-CN" altLang="en-US" sz="4000" b="1" dirty="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39949" name="文本框 39948"/>
          <p:cNvSpPr txBox="1"/>
          <p:nvPr/>
        </p:nvSpPr>
        <p:spPr>
          <a:xfrm>
            <a:off x="481013" y="5126038"/>
            <a:ext cx="8408987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3. 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物体的右边对准几厘米，就读出几厘米。</a:t>
            </a:r>
            <a:endParaRPr lang="zh-CN" altLang="en-US" sz="4000" b="1" dirty="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39950" name="文本框 39949"/>
          <p:cNvSpPr txBox="1"/>
          <p:nvPr/>
        </p:nvSpPr>
        <p:spPr>
          <a:xfrm>
            <a:off x="4535488" y="449263"/>
            <a:ext cx="1033462" cy="823912"/>
          </a:xfrm>
          <a:prstGeom prst="rect">
            <a:avLst/>
          </a:prstGeom>
          <a:noFill/>
          <a:ln w="57150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sz="4800" b="1">
                <a:solidFill>
                  <a:srgbClr val="003399"/>
                </a:solidFill>
                <a:latin typeface="Arial" panose="020B0604020202020204" pitchFamily="34" charset="0"/>
              </a:rPr>
              <a:t> 10</a:t>
            </a:r>
            <a:endParaRPr lang="en-US" altLang="zh-CN" sz="4800" b="1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pic>
        <p:nvPicPr>
          <p:cNvPr id="39951" name="图片 399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1163" y="1509713"/>
            <a:ext cx="5767387" cy="457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7" grpId="0"/>
      <p:bldP spid="39948" grpId="0"/>
      <p:bldP spid="39949" grpId="0"/>
      <p:bldP spid="399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文本框 40961"/>
          <p:cNvSpPr txBox="1"/>
          <p:nvPr/>
        </p:nvSpPr>
        <p:spPr>
          <a:xfrm>
            <a:off x="6067425" y="4308475"/>
            <a:ext cx="2005013" cy="396875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p>
            <a:pPr algn="ctr"/>
            <a:endParaRPr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40963" name="组合 40962"/>
          <p:cNvGrpSpPr/>
          <p:nvPr/>
        </p:nvGrpSpPr>
        <p:grpSpPr>
          <a:xfrm>
            <a:off x="303213" y="1349375"/>
            <a:ext cx="3724275" cy="1887538"/>
            <a:chOff x="191" y="850"/>
            <a:chExt cx="2346" cy="1189"/>
          </a:xfrm>
        </p:grpSpPr>
        <p:sp>
          <p:nvSpPr>
            <p:cNvPr id="40964" name="矩形 40963"/>
            <p:cNvSpPr/>
            <p:nvPr/>
          </p:nvSpPr>
          <p:spPr>
            <a:xfrm>
              <a:off x="210" y="850"/>
              <a:ext cx="1655" cy="1189"/>
            </a:xfrm>
            <a:prstGeom prst="rect">
              <a:avLst/>
            </a:prstGeom>
            <a:solidFill>
              <a:srgbClr val="FF0000"/>
            </a:solidFill>
            <a:ln w="5715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0965" name="图片 40964" descr="直尺3"/>
            <p:cNvPicPr>
              <a:picLocks noChangeAspect="1"/>
            </p:cNvPicPr>
            <p:nvPr/>
          </p:nvPicPr>
          <p:blipFill>
            <a:blip r:embed="rId1"/>
            <a:srcRect r="56590"/>
            <a:stretch>
              <a:fillRect/>
            </a:stretch>
          </p:blipFill>
          <p:spPr>
            <a:xfrm>
              <a:off x="191" y="896"/>
              <a:ext cx="2346" cy="728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40966" name="组合 40965"/>
          <p:cNvGrpSpPr/>
          <p:nvPr/>
        </p:nvGrpSpPr>
        <p:grpSpPr>
          <a:xfrm>
            <a:off x="4916488" y="1331913"/>
            <a:ext cx="3724275" cy="1887537"/>
            <a:chOff x="3097" y="839"/>
            <a:chExt cx="2346" cy="1189"/>
          </a:xfrm>
        </p:grpSpPr>
        <p:sp>
          <p:nvSpPr>
            <p:cNvPr id="40967" name="矩形 40966"/>
            <p:cNvSpPr/>
            <p:nvPr/>
          </p:nvSpPr>
          <p:spPr>
            <a:xfrm>
              <a:off x="3290" y="839"/>
              <a:ext cx="1655" cy="1189"/>
            </a:xfrm>
            <a:prstGeom prst="rect">
              <a:avLst/>
            </a:prstGeom>
            <a:solidFill>
              <a:srgbClr val="FF0000"/>
            </a:solidFill>
            <a:ln w="5715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0968" name="图片 40967" descr="直尺3"/>
            <p:cNvPicPr>
              <a:picLocks noChangeAspect="1"/>
            </p:cNvPicPr>
            <p:nvPr/>
          </p:nvPicPr>
          <p:blipFill>
            <a:blip r:embed="rId1"/>
            <a:srcRect r="56590"/>
            <a:stretch>
              <a:fillRect/>
            </a:stretch>
          </p:blipFill>
          <p:spPr>
            <a:xfrm>
              <a:off x="3097" y="913"/>
              <a:ext cx="2346" cy="728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40969" name="组合 40968"/>
          <p:cNvGrpSpPr/>
          <p:nvPr/>
        </p:nvGrpSpPr>
        <p:grpSpPr>
          <a:xfrm>
            <a:off x="5216525" y="4164013"/>
            <a:ext cx="3724275" cy="1887537"/>
            <a:chOff x="3286" y="2367"/>
            <a:chExt cx="2346" cy="1189"/>
          </a:xfrm>
        </p:grpSpPr>
        <p:sp>
          <p:nvSpPr>
            <p:cNvPr id="40970" name="矩形 40969"/>
            <p:cNvSpPr/>
            <p:nvPr/>
          </p:nvSpPr>
          <p:spPr>
            <a:xfrm>
              <a:off x="3427" y="2367"/>
              <a:ext cx="1655" cy="1189"/>
            </a:xfrm>
            <a:prstGeom prst="rect">
              <a:avLst/>
            </a:prstGeom>
            <a:solidFill>
              <a:srgbClr val="FF0000"/>
            </a:solidFill>
            <a:ln w="5715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0971" name="图片 40970" descr="直尺3"/>
            <p:cNvPicPr>
              <a:picLocks noChangeAspect="1"/>
            </p:cNvPicPr>
            <p:nvPr/>
          </p:nvPicPr>
          <p:blipFill>
            <a:blip r:embed="rId1"/>
            <a:srcRect r="56590"/>
            <a:stretch>
              <a:fillRect/>
            </a:stretch>
          </p:blipFill>
          <p:spPr>
            <a:xfrm rot="-741497">
              <a:off x="3286" y="2504"/>
              <a:ext cx="2346" cy="728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40972" name="组合 40971"/>
          <p:cNvGrpSpPr/>
          <p:nvPr/>
        </p:nvGrpSpPr>
        <p:grpSpPr>
          <a:xfrm>
            <a:off x="233363" y="4176713"/>
            <a:ext cx="4606925" cy="1887537"/>
            <a:chOff x="119" y="2504"/>
            <a:chExt cx="2902" cy="1189"/>
          </a:xfrm>
        </p:grpSpPr>
        <p:sp>
          <p:nvSpPr>
            <p:cNvPr id="40973" name="矩形 40972"/>
            <p:cNvSpPr/>
            <p:nvPr/>
          </p:nvSpPr>
          <p:spPr>
            <a:xfrm>
              <a:off x="723" y="2504"/>
              <a:ext cx="1655" cy="1189"/>
            </a:xfrm>
            <a:prstGeom prst="rect">
              <a:avLst/>
            </a:prstGeom>
            <a:solidFill>
              <a:srgbClr val="FF0000"/>
            </a:solidFill>
            <a:ln w="5715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0974" name="图片 40973" descr="直尺3"/>
            <p:cNvPicPr>
              <a:picLocks noChangeAspect="1"/>
            </p:cNvPicPr>
            <p:nvPr/>
          </p:nvPicPr>
          <p:blipFill>
            <a:blip r:embed="rId1"/>
            <a:srcRect r="46301"/>
            <a:stretch>
              <a:fillRect/>
            </a:stretch>
          </p:blipFill>
          <p:spPr>
            <a:xfrm>
              <a:off x="119" y="2634"/>
              <a:ext cx="2902" cy="72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0975" name="矩形 40974"/>
          <p:cNvSpPr/>
          <p:nvPr/>
        </p:nvSpPr>
        <p:spPr>
          <a:xfrm>
            <a:off x="4335463" y="212725"/>
            <a:ext cx="184150" cy="762000"/>
          </a:xfrm>
          <a:prstGeom prst="rect">
            <a:avLst/>
          </a:prstGeom>
          <a:noFill/>
          <a:ln w="57150">
            <a:noFill/>
          </a:ln>
        </p:spPr>
        <p:txBody>
          <a:bodyPr wrap="none" anchor="t">
            <a:spAutoFit/>
          </a:bodyPr>
          <a:p>
            <a:pPr algn="ctr"/>
            <a:endParaRPr sz="4400" b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40976" name="矩形 40975"/>
          <p:cNvSpPr/>
          <p:nvPr/>
        </p:nvSpPr>
        <p:spPr>
          <a:xfrm>
            <a:off x="496888" y="263525"/>
            <a:ext cx="1268412" cy="70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440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判断</a:t>
            </a:r>
            <a:endParaRPr lang="zh-CN" altLang="en-US" sz="440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80000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0977" name="文本框 40976"/>
          <p:cNvSpPr txBox="1"/>
          <p:nvPr/>
        </p:nvSpPr>
        <p:spPr>
          <a:xfrm>
            <a:off x="2058988" y="336550"/>
            <a:ext cx="5518150" cy="641350"/>
          </a:xfrm>
          <a:prstGeom prst="rect">
            <a:avLst/>
          </a:prstGeom>
          <a:noFill/>
          <a:ln w="57150">
            <a:noFill/>
          </a:ln>
        </p:spPr>
        <p:txBody>
          <a:bodyPr wrap="none" anchor="t">
            <a:spAutoFit/>
          </a:bodyPr>
          <a:p>
            <a:pPr algn="ctr"/>
            <a:r>
              <a:rPr lang="zh-CN" altLang="en-US" sz="3600" b="1" dirty="0">
                <a:solidFill>
                  <a:srgbClr val="003399"/>
                </a:solidFill>
                <a:latin typeface="Arial" panose="020B0604020202020204" pitchFamily="34" charset="0"/>
              </a:rPr>
              <a:t>（给正确的测量方法划</a:t>
            </a: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  <a:r>
              <a:rPr lang="zh-CN" altLang="en-US" sz="3600" b="1" dirty="0">
                <a:solidFill>
                  <a:srgbClr val="003399"/>
                </a:solidFill>
                <a:latin typeface="Arial" panose="020B0604020202020204" pitchFamily="34" charset="0"/>
              </a:rPr>
              <a:t>）</a:t>
            </a:r>
            <a:endParaRPr lang="zh-CN" altLang="en-US" sz="3600" b="1" dirty="0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sp>
        <p:nvSpPr>
          <p:cNvPr id="40978" name="文本框 40977"/>
          <p:cNvSpPr txBox="1"/>
          <p:nvPr/>
        </p:nvSpPr>
        <p:spPr>
          <a:xfrm>
            <a:off x="568325" y="3278188"/>
            <a:ext cx="1765300" cy="701675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p>
            <a:pPr algn="ctr"/>
            <a:r>
              <a:rPr lang="zh-CN" altLang="en-US" sz="4000" b="1" dirty="0">
                <a:solidFill>
                  <a:srgbClr val="003399"/>
                </a:solidFill>
                <a:latin typeface="Arial" panose="020B0604020202020204" pitchFamily="34" charset="0"/>
              </a:rPr>
              <a:t>（    ）</a:t>
            </a:r>
            <a:endParaRPr lang="zh-CN" altLang="en-US" sz="4000" b="1" dirty="0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sp>
        <p:nvSpPr>
          <p:cNvPr id="40979" name="矩形 40978"/>
          <p:cNvSpPr/>
          <p:nvPr/>
        </p:nvSpPr>
        <p:spPr>
          <a:xfrm>
            <a:off x="5721350" y="3254375"/>
            <a:ext cx="1765300" cy="701675"/>
          </a:xfrm>
          <a:prstGeom prst="rect">
            <a:avLst/>
          </a:prstGeom>
          <a:noFill/>
          <a:ln w="57150">
            <a:noFill/>
          </a:ln>
        </p:spPr>
        <p:txBody>
          <a:bodyPr wrap="none" anchor="t">
            <a:spAutoFit/>
          </a:bodyPr>
          <a:p>
            <a:pPr algn="ctr"/>
            <a:r>
              <a:rPr lang="zh-CN" altLang="en-US" sz="4000" b="1" dirty="0">
                <a:solidFill>
                  <a:srgbClr val="003399"/>
                </a:solidFill>
                <a:latin typeface="Arial" panose="020B0604020202020204" pitchFamily="34" charset="0"/>
              </a:rPr>
              <a:t>（    ）</a:t>
            </a:r>
            <a:endParaRPr lang="zh-CN" altLang="en-US" sz="4000" b="1" dirty="0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sp>
        <p:nvSpPr>
          <p:cNvPr id="40980" name="矩形 40979"/>
          <p:cNvSpPr/>
          <p:nvPr/>
        </p:nvSpPr>
        <p:spPr>
          <a:xfrm>
            <a:off x="1589088" y="6156325"/>
            <a:ext cx="1722437" cy="701675"/>
          </a:xfrm>
          <a:prstGeom prst="rect">
            <a:avLst/>
          </a:prstGeom>
          <a:noFill/>
          <a:ln w="57150">
            <a:noFill/>
          </a:ln>
        </p:spPr>
        <p:txBody>
          <a:bodyPr wrap="none" anchor="t">
            <a:spAutoFit/>
          </a:bodyPr>
          <a:p>
            <a:pPr algn="ctr"/>
            <a:r>
              <a:rPr lang="zh-CN" altLang="en-US" sz="4000" b="1" dirty="0">
                <a:solidFill>
                  <a:srgbClr val="003399"/>
                </a:solidFill>
                <a:latin typeface="Arial" panose="020B0604020202020204" pitchFamily="34" charset="0"/>
              </a:rPr>
              <a:t>（ </a:t>
            </a:r>
            <a:r>
              <a:rPr lang="zh-CN" altLang="en-US" b="1" dirty="0">
                <a:solidFill>
                  <a:srgbClr val="003399"/>
                </a:solidFill>
                <a:latin typeface="Arial" panose="020B0604020202020204" pitchFamily="34" charset="0"/>
              </a:rPr>
              <a:t>      </a:t>
            </a:r>
            <a:r>
              <a:rPr lang="zh-CN" altLang="en-US" sz="4000" b="1" dirty="0">
                <a:solidFill>
                  <a:srgbClr val="003399"/>
                </a:solidFill>
                <a:latin typeface="Arial" panose="020B0604020202020204" pitchFamily="34" charset="0"/>
              </a:rPr>
              <a:t>）</a:t>
            </a:r>
            <a:endParaRPr lang="zh-CN" altLang="en-US" sz="4000" b="1" dirty="0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sp>
        <p:nvSpPr>
          <p:cNvPr id="40981" name="矩形 40980"/>
          <p:cNvSpPr/>
          <p:nvPr/>
        </p:nvSpPr>
        <p:spPr>
          <a:xfrm>
            <a:off x="5878513" y="6156325"/>
            <a:ext cx="1765300" cy="701675"/>
          </a:xfrm>
          <a:prstGeom prst="rect">
            <a:avLst/>
          </a:prstGeom>
          <a:noFill/>
          <a:ln w="57150">
            <a:noFill/>
          </a:ln>
        </p:spPr>
        <p:txBody>
          <a:bodyPr wrap="none" anchor="t">
            <a:spAutoFit/>
          </a:bodyPr>
          <a:p>
            <a:pPr algn="ctr"/>
            <a:r>
              <a:rPr lang="zh-CN" altLang="en-US" sz="4000" b="1" dirty="0">
                <a:solidFill>
                  <a:srgbClr val="003399"/>
                </a:solidFill>
                <a:latin typeface="Arial" panose="020B0604020202020204" pitchFamily="34" charset="0"/>
              </a:rPr>
              <a:t>（    ）</a:t>
            </a:r>
            <a:endParaRPr lang="zh-CN" altLang="en-US" sz="4000" b="1" dirty="0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sp>
        <p:nvSpPr>
          <p:cNvPr id="40982" name="文本框 40981"/>
          <p:cNvSpPr txBox="1"/>
          <p:nvPr/>
        </p:nvSpPr>
        <p:spPr>
          <a:xfrm>
            <a:off x="6357938" y="3233738"/>
            <a:ext cx="522287" cy="701675"/>
          </a:xfrm>
          <a:prstGeom prst="rect">
            <a:avLst/>
          </a:prstGeom>
          <a:noFill/>
          <a:ln w="57150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  <a:endParaRPr lang="en-US" altLang="zh-CN" sz="4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0983" name="文本框 40982"/>
          <p:cNvSpPr txBox="1"/>
          <p:nvPr/>
        </p:nvSpPr>
        <p:spPr>
          <a:xfrm>
            <a:off x="2178050" y="6156325"/>
            <a:ext cx="522288" cy="701675"/>
          </a:xfrm>
          <a:prstGeom prst="rect">
            <a:avLst/>
          </a:prstGeom>
          <a:noFill/>
          <a:ln w="57150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  <a:endParaRPr lang="en-US" altLang="zh-CN" sz="4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0984" name="文本框 40983"/>
          <p:cNvSpPr txBox="1"/>
          <p:nvPr/>
        </p:nvSpPr>
        <p:spPr>
          <a:xfrm>
            <a:off x="390525" y="2535238"/>
            <a:ext cx="466725" cy="701675"/>
          </a:xfrm>
          <a:prstGeom prst="rect">
            <a:avLst/>
          </a:prstGeom>
          <a:noFill/>
          <a:ln w="57150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sz="4000" b="1">
                <a:solidFill>
                  <a:srgbClr val="FFFF00"/>
                </a:solidFill>
                <a:latin typeface="Arial" panose="020B0604020202020204" pitchFamily="34" charset="0"/>
              </a:rPr>
              <a:t>1</a:t>
            </a:r>
            <a:endParaRPr lang="en-US" altLang="zh-CN" sz="4000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40985" name="文本框 40984"/>
          <p:cNvSpPr txBox="1"/>
          <p:nvPr/>
        </p:nvSpPr>
        <p:spPr>
          <a:xfrm>
            <a:off x="5253038" y="2522538"/>
            <a:ext cx="466725" cy="701675"/>
          </a:xfrm>
          <a:prstGeom prst="rect">
            <a:avLst/>
          </a:prstGeom>
          <a:noFill/>
          <a:ln w="57150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sz="4000" b="1">
                <a:solidFill>
                  <a:srgbClr val="FFFF00"/>
                </a:solidFill>
                <a:latin typeface="Arial" panose="020B0604020202020204" pitchFamily="34" charset="0"/>
              </a:rPr>
              <a:t>2</a:t>
            </a:r>
            <a:endParaRPr lang="en-US" altLang="zh-CN" sz="4000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40986" name="文本框 40985"/>
          <p:cNvSpPr txBox="1"/>
          <p:nvPr/>
        </p:nvSpPr>
        <p:spPr>
          <a:xfrm>
            <a:off x="1292225" y="5454650"/>
            <a:ext cx="466725" cy="701675"/>
          </a:xfrm>
          <a:prstGeom prst="rect">
            <a:avLst/>
          </a:prstGeom>
          <a:noFill/>
          <a:ln w="57150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sz="4000" b="1">
                <a:solidFill>
                  <a:srgbClr val="FFFF00"/>
                </a:solidFill>
                <a:latin typeface="Arial" panose="020B0604020202020204" pitchFamily="34" charset="0"/>
              </a:rPr>
              <a:t>3</a:t>
            </a:r>
            <a:endParaRPr lang="en-US" altLang="zh-CN" sz="4000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40987" name="文本框 40986"/>
          <p:cNvSpPr txBox="1"/>
          <p:nvPr/>
        </p:nvSpPr>
        <p:spPr>
          <a:xfrm>
            <a:off x="7415213" y="5353050"/>
            <a:ext cx="466725" cy="701675"/>
          </a:xfrm>
          <a:prstGeom prst="rect">
            <a:avLst/>
          </a:prstGeom>
          <a:noFill/>
          <a:ln w="57150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zh-CN" sz="4000" b="1">
                <a:solidFill>
                  <a:srgbClr val="FFFF00"/>
                </a:solidFill>
                <a:latin typeface="Arial" panose="020B0604020202020204" pitchFamily="34" charset="0"/>
              </a:rPr>
              <a:t>4</a:t>
            </a:r>
            <a:endParaRPr lang="en-US" altLang="zh-CN" sz="4000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40988" name="图片 40987" descr="my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113" y="174625"/>
            <a:ext cx="744537" cy="9350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zoom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3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3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1986" name="图片 41985" descr="20050517163129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7838" y="4429125"/>
            <a:ext cx="1285875" cy="1884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987" name="图片 41986" descr="直尺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50" y="1004888"/>
            <a:ext cx="8578850" cy="1155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988" name="图片 41987" descr="直尺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992438"/>
            <a:ext cx="8578850" cy="1155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989" name="直接连接符 41988"/>
          <p:cNvSpPr/>
          <p:nvPr/>
        </p:nvSpPr>
        <p:spPr>
          <a:xfrm>
            <a:off x="5734050" y="333375"/>
            <a:ext cx="14288" cy="1960563"/>
          </a:xfrm>
          <a:prstGeom prst="line">
            <a:avLst/>
          </a:prstGeom>
          <a:ln w="57150" cap="flat" cmpd="sng">
            <a:solidFill>
              <a:srgbClr val="003399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1990" name="直接连接符 41989"/>
          <p:cNvSpPr/>
          <p:nvPr/>
        </p:nvSpPr>
        <p:spPr>
          <a:xfrm>
            <a:off x="6126163" y="2290763"/>
            <a:ext cx="14287" cy="1960562"/>
          </a:xfrm>
          <a:prstGeom prst="line">
            <a:avLst/>
          </a:prstGeom>
          <a:ln w="57150" cap="flat" cmpd="sng">
            <a:solidFill>
              <a:srgbClr val="003399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41991" name="文本框 41990"/>
          <p:cNvSpPr txBox="1"/>
          <p:nvPr/>
        </p:nvSpPr>
        <p:spPr>
          <a:xfrm>
            <a:off x="2784475" y="4941888"/>
            <a:ext cx="3328988" cy="701675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p>
            <a:pPr algn="ctr"/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大约 </a:t>
            </a:r>
            <a:r>
              <a:rPr lang="en-US" altLang="zh-CN" sz="4000" b="1">
                <a:solidFill>
                  <a:srgbClr val="003399"/>
                </a:solidFill>
                <a:latin typeface="Arial" panose="020B0604020202020204" pitchFamily="34" charset="0"/>
              </a:rPr>
              <a:t>8 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</a:rPr>
              <a:t>cm</a:t>
            </a:r>
            <a:endParaRPr lang="en-US" altLang="zh-CN" sz="4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41992" name="图片 4199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388" y="469900"/>
            <a:ext cx="5160962" cy="45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993" name="图片 4199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200" y="2446338"/>
            <a:ext cx="5503863" cy="457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zoom/>
    <p:sndAc>
      <p:stSnd>
        <p:snd r:embed="rId4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3010" name="图片 43009" descr="my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97800" y="3322638"/>
            <a:ext cx="1158875" cy="169703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3011" name="组合 43010"/>
          <p:cNvGrpSpPr/>
          <p:nvPr/>
        </p:nvGrpSpPr>
        <p:grpSpPr>
          <a:xfrm>
            <a:off x="479425" y="549275"/>
            <a:ext cx="7232650" cy="4721225"/>
            <a:chOff x="302" y="264"/>
            <a:chExt cx="4574" cy="2974"/>
          </a:xfrm>
        </p:grpSpPr>
        <p:pic>
          <p:nvPicPr>
            <p:cNvPr id="43012" name="图片 43011" descr="数学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2" y="264"/>
              <a:ext cx="4574" cy="297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3013" name="直接连接符 43012"/>
            <p:cNvSpPr/>
            <p:nvPr/>
          </p:nvSpPr>
          <p:spPr>
            <a:xfrm>
              <a:off x="321" y="3224"/>
              <a:ext cx="4545" cy="0"/>
            </a:xfrm>
            <a:prstGeom prst="line">
              <a:avLst/>
            </a:prstGeom>
            <a:ln w="57150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</p:sp>
      </p:grpSp>
      <p:pic>
        <p:nvPicPr>
          <p:cNvPr id="43014" name="图片 43013" descr="直尺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88" y="5265738"/>
            <a:ext cx="4419600" cy="8286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3015" name="组合 43014"/>
          <p:cNvGrpSpPr/>
          <p:nvPr/>
        </p:nvGrpSpPr>
        <p:grpSpPr>
          <a:xfrm>
            <a:off x="0" y="3614738"/>
            <a:ext cx="1593850" cy="3067050"/>
            <a:chOff x="0" y="2277"/>
            <a:chExt cx="1004" cy="1932"/>
          </a:xfrm>
        </p:grpSpPr>
        <p:sp>
          <p:nvSpPr>
            <p:cNvPr id="43016" name="直接连接符 43015"/>
            <p:cNvSpPr/>
            <p:nvPr/>
          </p:nvSpPr>
          <p:spPr>
            <a:xfrm>
              <a:off x="311" y="2277"/>
              <a:ext cx="0" cy="1645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17" name="文本框 43016"/>
            <p:cNvSpPr txBox="1"/>
            <p:nvPr/>
          </p:nvSpPr>
          <p:spPr>
            <a:xfrm>
              <a:off x="0" y="3921"/>
              <a:ext cx="1004" cy="288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0</a:t>
              </a:r>
              <a:r>
                <a:rPr lang="zh-CN" altLang="en-US" sz="2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刻度线</a:t>
              </a:r>
              <a:endPara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3018" name="组合 43017"/>
          <p:cNvGrpSpPr/>
          <p:nvPr/>
        </p:nvGrpSpPr>
        <p:grpSpPr>
          <a:xfrm>
            <a:off x="3965575" y="3716338"/>
            <a:ext cx="1495425" cy="2960687"/>
            <a:chOff x="2450" y="2341"/>
            <a:chExt cx="942" cy="1865"/>
          </a:xfrm>
        </p:grpSpPr>
        <p:sp>
          <p:nvSpPr>
            <p:cNvPr id="43019" name="直接连接符 43018"/>
            <p:cNvSpPr/>
            <p:nvPr/>
          </p:nvSpPr>
          <p:spPr>
            <a:xfrm>
              <a:off x="2906" y="2341"/>
              <a:ext cx="0" cy="159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20" name="文本框 43019"/>
            <p:cNvSpPr txBox="1"/>
            <p:nvPr/>
          </p:nvSpPr>
          <p:spPr>
            <a:xfrm>
              <a:off x="2450" y="3918"/>
              <a:ext cx="942" cy="288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400" b="1">
                  <a:solidFill>
                    <a:srgbClr val="FF0000"/>
                  </a:solidFill>
                  <a:latin typeface="Arial" panose="020B0604020202020204" pitchFamily="34" charset="0"/>
                </a:rPr>
                <a:t>12cm</a:t>
              </a:r>
              <a:endParaRPr lang="en-US" altLang="zh-CN" sz="24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3021" name="组合 43020"/>
          <p:cNvGrpSpPr/>
          <p:nvPr/>
        </p:nvGrpSpPr>
        <p:grpSpPr>
          <a:xfrm>
            <a:off x="6964363" y="3697288"/>
            <a:ext cx="1516062" cy="2997200"/>
            <a:chOff x="4387" y="2329"/>
            <a:chExt cx="955" cy="1888"/>
          </a:xfrm>
        </p:grpSpPr>
        <p:sp>
          <p:nvSpPr>
            <p:cNvPr id="43022" name="直接连接符 43021"/>
            <p:cNvSpPr/>
            <p:nvPr/>
          </p:nvSpPr>
          <p:spPr>
            <a:xfrm flipH="1">
              <a:off x="4833" y="2329"/>
              <a:ext cx="10" cy="159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23" name="文本框 43022"/>
            <p:cNvSpPr txBox="1"/>
            <p:nvPr/>
          </p:nvSpPr>
          <p:spPr>
            <a:xfrm>
              <a:off x="4387" y="3929"/>
              <a:ext cx="955" cy="288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400" b="1">
                  <a:solidFill>
                    <a:srgbClr val="FF0000"/>
                  </a:solidFill>
                  <a:latin typeface="Arial" panose="020B0604020202020204" pitchFamily="34" charset="0"/>
                </a:rPr>
                <a:t>9cm</a:t>
              </a:r>
              <a:endParaRPr lang="en-US" altLang="zh-CN" sz="24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3024" name="文本框 43023"/>
          <p:cNvSpPr txBox="1"/>
          <p:nvPr/>
        </p:nvSpPr>
        <p:spPr>
          <a:xfrm>
            <a:off x="4224338" y="1422400"/>
            <a:ext cx="2571750" cy="457200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p>
            <a:pPr algn="ctr"/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12+9=21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cm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）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23699E-6 L 0.45156 -3.23699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024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WPS 演示</Application>
  <PresentationFormat>在屏幕上显示</PresentationFormat>
  <Paragraphs>78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宋体</vt:lpstr>
      <vt:lpstr>Wingdings</vt:lpstr>
      <vt:lpstr>楷体_GB2312</vt:lpstr>
      <vt:lpstr>黑体</vt:lpstr>
      <vt:lpstr>Impact</vt:lpstr>
      <vt:lpstr>Franklin Gothic Medium</vt:lpstr>
      <vt:lpstr>Times New Roman</vt:lpstr>
      <vt:lpstr>新宋体</vt:lpstr>
      <vt:lpstr>微软雅黑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绿色圃中小学教育网http://www.lspjy.com</dc:title>
  <dc:creator>绿色圃中小学教育网http://www.lspjy.com</dc:creator>
  <cp:keywords>绿色圃中小学教育网http://www.lspjy.com</cp:keywords>
  <dc:description>绿色圃中小学教育网http://www.lspjy.com</dc:description>
  <dc:subject>绿色圃中小学教育网http://www.lspjy.com</dc:subject>
  <cp:category>绿色圃中小学教育网http://www.lspjy.com</cp:category>
  <cp:lastModifiedBy>Administrator</cp:lastModifiedBy>
  <cp:revision>19</cp:revision>
  <dcterms:created xsi:type="dcterms:W3CDTF">2017-07-10T07:44:10Z</dcterms:created>
  <dcterms:modified xsi:type="dcterms:W3CDTF">2017-07-10T07:44:59Z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2052-10.1.0.6554</vt:lpwstr>
  </property>
</Properties>
</file>